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F8C1DC-4159-4166-BE83-23DD4B25286A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CE2DA3-D0CF-491C-8078-99FE5B5B0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8C1DC-4159-4166-BE83-23DD4B25286A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E2DA3-D0CF-491C-8078-99FE5B5B0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8C1DC-4159-4166-BE83-23DD4B25286A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E2DA3-D0CF-491C-8078-99FE5B5B0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8C1DC-4159-4166-BE83-23DD4B25286A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E2DA3-D0CF-491C-8078-99FE5B5B0D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8C1DC-4159-4166-BE83-23DD4B25286A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E2DA3-D0CF-491C-8078-99FE5B5B0D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8C1DC-4159-4166-BE83-23DD4B25286A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E2DA3-D0CF-491C-8078-99FE5B5B0D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8C1DC-4159-4166-BE83-23DD4B25286A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E2DA3-D0CF-491C-8078-99FE5B5B0D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8C1DC-4159-4166-BE83-23DD4B25286A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E2DA3-D0CF-491C-8078-99FE5B5B0DB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8C1DC-4159-4166-BE83-23DD4B25286A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E2DA3-D0CF-491C-8078-99FE5B5B0D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F8C1DC-4159-4166-BE83-23DD4B25286A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CE2DA3-D0CF-491C-8078-99FE5B5B0D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F8C1DC-4159-4166-BE83-23DD4B25286A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CE2DA3-D0CF-491C-8078-99FE5B5B0D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F8C1DC-4159-4166-BE83-23DD4B25286A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CE2DA3-D0CF-491C-8078-99FE5B5B0D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0000" dirty="0" smtClean="0"/>
              <a:t>GROUPS</a:t>
            </a:r>
            <a:endParaRPr lang="en-US" sz="10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332037"/>
            <a:ext cx="8229600" cy="4525963"/>
          </a:xfrm>
        </p:spPr>
        <p:txBody>
          <a:bodyPr/>
          <a:lstStyle/>
          <a:p>
            <a:pPr algn="ctr"/>
            <a:r>
              <a:rPr lang="en-US" dirty="0" smtClean="0"/>
              <a:t>3. Face-to-face meetings </a:t>
            </a:r>
          </a:p>
          <a:p>
            <a:r>
              <a:rPr lang="en-US" dirty="0" smtClean="0"/>
              <a:t>Groups generally meet face-to-face</a:t>
            </a:r>
          </a:p>
          <a:p>
            <a:r>
              <a:rPr lang="en-US" dirty="0" smtClean="0"/>
              <a:t>May do teleconferences or video conferences instead.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Characteristics</a:t>
            </a:r>
            <a:br>
              <a:rPr lang="en-US" sz="8000" dirty="0" smtClean="0"/>
            </a:br>
            <a:r>
              <a:rPr lang="en-US" sz="8000" dirty="0" smtClean="0"/>
              <a:t>of a group</a:t>
            </a:r>
            <a:endParaRPr 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voluntary or required</a:t>
            </a:r>
          </a:p>
          <a:p>
            <a:r>
              <a:rPr lang="en-US" dirty="0" smtClean="0"/>
              <a:t>Groups have specific names and purposes in organizations. They include:</a:t>
            </a:r>
          </a:p>
          <a:p>
            <a:r>
              <a:rPr lang="en-US" dirty="0" smtClean="0"/>
              <a:t>Committees</a:t>
            </a:r>
          </a:p>
          <a:p>
            <a:r>
              <a:rPr lang="en-US" dirty="0" smtClean="0"/>
              <a:t>Teams</a:t>
            </a:r>
          </a:p>
          <a:p>
            <a:r>
              <a:rPr lang="en-US" dirty="0" smtClean="0"/>
              <a:t>Advocacy Groups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Participation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Group with a specialized task</a:t>
            </a:r>
          </a:p>
          <a:p>
            <a:r>
              <a:rPr lang="en-US" dirty="0" smtClean="0"/>
              <a:t>Permanent committees are called standing committees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Committee</a:t>
            </a:r>
            <a:endParaRPr lang="en-US" sz="10000" dirty="0"/>
          </a:p>
        </p:txBody>
      </p:sp>
      <p:pic>
        <p:nvPicPr>
          <p:cNvPr id="1026" name="Picture 2" descr="http://thegospelcoalition.org/blogs/rayortlund/files/2010/05/safetycommitte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590800"/>
            <a:ext cx="5543550" cy="3371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A small group that usually is given power to make and implement decisions.</a:t>
            </a:r>
          </a:p>
          <a:p>
            <a:r>
              <a:rPr lang="en-US" dirty="0" smtClean="0"/>
              <a:t>Can be made of a variety of people from different levels of the organization.</a:t>
            </a:r>
          </a:p>
          <a:p>
            <a:r>
              <a:rPr lang="en-US" dirty="0" smtClean="0"/>
              <a:t>May have a name such as management team, quality-control team, 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Team</a:t>
            </a:r>
            <a:endParaRPr lang="en-US" sz="10000" dirty="0"/>
          </a:p>
        </p:txBody>
      </p:sp>
      <p:pic>
        <p:nvPicPr>
          <p:cNvPr id="16386" name="Picture 2" descr="http://www.agileguidance.com/wp-content/uploads/2013/07/encourage-team-wor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125310"/>
            <a:ext cx="3962400" cy="27326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4525963"/>
          </a:xfrm>
        </p:spPr>
        <p:txBody>
          <a:bodyPr/>
          <a:lstStyle/>
          <a:p>
            <a:r>
              <a:rPr lang="en-US" dirty="0" smtClean="0"/>
              <a:t>A group set up specifically to support, protect, defend, or lobby for a group or cause.</a:t>
            </a:r>
          </a:p>
          <a:p>
            <a:r>
              <a:rPr lang="en-US" dirty="0" smtClean="0"/>
              <a:t>These groups are highly specialized.</a:t>
            </a:r>
          </a:p>
          <a:p>
            <a:r>
              <a:rPr lang="en-US" dirty="0" smtClean="0"/>
              <a:t>May exist independently or within the organization.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10000" dirty="0" smtClean="0"/>
              <a:t>Advocacy </a:t>
            </a:r>
            <a:br>
              <a:rPr lang="en-US" sz="10000" dirty="0" smtClean="0"/>
            </a:br>
            <a:r>
              <a:rPr lang="en-US" sz="10000" dirty="0" smtClean="0"/>
              <a:t>Groups</a:t>
            </a:r>
            <a:endParaRPr lang="en-US" sz="10000" dirty="0"/>
          </a:p>
        </p:txBody>
      </p:sp>
      <p:sp>
        <p:nvSpPr>
          <p:cNvPr id="17410" name="AutoShape 2" descr="data:image/jpeg;base64,/9j/4AAQSkZJRgABAQAAAQABAAD/2wCEAAkGBhQSERUUExQWFBUWFxwaGBcYGRwXGRgWHRsZHhsYGBccHCYeGx0kHhgbHy8gIycpLC0sFx4xNTAqNSYsLCkBCQoKDgwOGg8PGiwkHSQwLCwpLCwqLCwsKSwvLCwsLCwsKSwsLCwsLCwpLCwsLCwpLCwsLCwsLCwsKSwsKSwsLP/AABEIALkBEQMBIgACEQEDEQH/xAAcAAACAwEBAQEAAAAAAAAAAAAFBgMEBwIBAAj/xABKEAACAQIDBAcFBQYEAwYHAAABAhEAAwQSIQUGMUETIlFhcYGRBzKhscEUQlJi0SMzcrLh8IKSosIkQ9IVFjRjc4MXNURTk8Px/8QAGgEAAgMBAQAAAAAAAAAAAAAAAQIAAwQFBv/EADERAAICAQMBBQcFAAMBAAAAAAABAhEDEiExBCJBUWHwE4GRobHB4QUjMnHRFTNCFP/aAAwDAQACEQMRAD8AisrI1o3u1h+vcf8ABbIE6iXOWPSaDWeroeNN+69kLZkgHpHPoojhzEsaj4Ic4pOkxNq13iefiZHHQDXj2606qQxNt4mNOwjtHYR8ONK2wbPSYu44PugweMHgDrx7aIX9qBnW2YDDNJB0EESVPHhPeJ9YQMWroMq514huBIHAj83OO/sMDnCOxClgFuGCRyiOHhA8jVewekJDHnow0zQAOr2ER/Yq/bbSDAZRIPIjhPhyI/oaBDGvaXtlbm0Ss6WliOx8o+pNCN0rVlLyveEqoLRlzS0ZRpIHFmMyOFFPansIPi1uYe2c14QVTVjcBOZwo1YEHiPw0u7vX4drZIMAwdQTDHiDw97h3VGKkNOJxea71D+zJlRr1eUxJ9J9Ypk2DgLyWDiTIyvmyEcVGjMDHDWO+JpU2agZ8pEEyBrz4j1iI761zYOVsJagQpSCPgw+dRMZoX9t3CLi3h1lKRPYpEA+rL6mhW3G6faDRwBS2PAAE/FjTJs/Cw5w76i24In71s6r8aX9iYKMUY+6zN8/rpTIBe3swjvlCcLaZj/jfTXwtD1oRuS2XFQZJnt4aHvo7tnbv7G+uXVXFlCNM0k5SfAIx86W9gELjV5yw1nv7agHwzTburoOyW9BA/mqyKq29brdygesk/SrNMUHVeivBXooDo9r2vJr6aBZZ7NezQXaG92FszmuhiPup1z8NB5kUvYv2js2mHsE/mc/7V/6qDaSthVsepodt3baYay9xiJVSVSes7AaKo4kk6VnmL23jb3vXujHYnV/l19TQu7grSda9c8S7BZ8yZPrWOfW4I7Xb8t/wWrFJiWuGxmIutdxLLmdsxJMsCewLpHKDRzB7EPYzeUCrV3evBWvdYOfyKW/1GB8agx2+F1UzrhLipye4GC93AR8arfU5sn/AF4ve9vkOko/+vgEsNsHWSFB7eJ/vzoimyUGrEn4CgJG0HRHL27K3GRVCxm/aEBTwJ5zxHCu8bukenw9u7fuXTdL5uUKiySJJ5wKnsurn/KaivL19yaoLusK3drYW1xe2D3dY/CTQ7E792h7iO/jCj6n4UWw+7OCS6LXRZ3KF5YlhlDBddYkk9nI0lb5YO3axbJaUKoVSVHAMRJjs5Hzqf8AHQ5m3J/2T2r7i5e32vOQEVEkwOLHXx0+FO0wNeQ18qzPYdjPibQ/OD5DX6VoO2L2SxcbsQ+p0+tc/rcUIzhjgqLsbdNsW9mGVLfiYn1NBftkG+Z0YEHyZSPSBRyx1LAPYs/ClOy+YMOZB+VelgqRhmSdMe2vqEdPX1HULRqWJx9kZTcuCHaFIkkk8hoWEacRz5DWmzCnobCqfupw1kMOsZ5HVl76SNn7pfZsYhvulyyMrKWMaNlgweBEzIkaGnbbdyLTR99+UwR8jwjtrPr1u0i1x0oh2biDbwzMphrjQD3KNZ8zVbA2RduZW0iWOuugJ0PPs86mxNsqttFPuoJHIltT4HUV1s0oiOze+BCCYIdidR4R6VZ3FYu+0/ei5aNrD23NtkOZmtkrqBoBHCJ4dtAdl767SuEWrd177N9woLjEDjqBm4TOvCaI47c67jcUrF1ReBYySZJLHsmO3nWqbM2NbwttEW2irAlwoUlo++QOPHX5UjCZbg98r17FF8Th0zWLLlQJToyitD5HmTJiNNeFJ2yrIW+p1kyDrxkHtFN+N2qWtY+4zT099LSzxiWcjwhfjS3hLX7VfE/I1GRB3Z1wC4O5lPxFavu9dyYVvyNd9AxPwrI8IJuKO1h8xWlbMxDG10I+/cbM3YrPlgeOtFILZK15yq4l+KXHtvy/ZFoB/wAJjWoMCVsYi5m5KWHgOsRPl8aZ72HQWWRvcCEN3iDJ8fqKTcPeW9hCx1NtTrOs9VVJ/wADtP8AiqAKj4drgwgb37r9I+vJVAHzehpC28WoQyFcjhzmf00powgVsWmoC2rK6ngCetJ/z/Cl/a1lRilVOTqp72hQx9SR5GiA0nBmcx7WPoNPpVmoMGkIo7qnpijvPaG7S3ksWNHuDN+Fes3oOHnFU9875XDQCQXdEkGDBMnXwBrOl2mOlezhbDXriTmJIVVgwSWY9vhWfLmcGoxi2365L8ePUrbG/Gb83X0sWco/Hc1/0jT4mgW0sTccFsTiDl7CwRPTQfCgzWcZdtXme6uGKC7ltoslui9+bk6CSBINcbQ3ZsYZGv3w94AYczcYucxuHpQBoDKgAA8JqnR1OTlqK8t38WXdiPCs8beDCIYtg3m7EUufUwPSql3evEPZuXrFhRat+87sDB00CgiT1hwnjVzFbfZNlLdtKlk3HKAIojL1weUT1TrQll6PYUDjeu/7/wBLVKuhxN3O5PzYPaPu2LF3B33w638TjxYS4mZUQBCZEhZkEnhwzVLit3tnYfDjFXOlxKsRlJYy8zGnU00PGu/aFiLdrDW7DWi9wWxkflajIpJ7yFIFVd/x0WAwdn+Gf8FsA/F62wxwx7RSQrbfJW9l+yku3rl5lB6PLkHJWYnUd4C6eNM20sY13Zdx21a6CF05Pdy2x5KV9KGezJP+ExGSDcLmB2dQZJ7BJOvcal2/tS1h7WFwxYMbbWTcC65UtwTPeWAIHHQ0/cAY8cn7XC2xwFwt5W7bx8StcXOvtJR/9rDE+bvHyFVbu8uDDreN8MURlVVBJOcrJiJB6kaxxNA9n77ot+/fe25NzIqKsdVFnQkka8Dp31G0MOeHxQe9eULBthFL8zmBbLwkRPbzrJ9vKBirwBLAXGEsZJgxqedH8Pv+bb3mWyCbtzP1niBlVQsAawF7edKd26WdmPFmLHxJn60snaIMG5licSD+FGPyH1pl3quRYy/jZV+M/Sg+4dnW63cq/Mn5CiG8rzcsJ+Yt6Afqa4OT9zrYx8K+W5r4xsF7euZMM/gFHmQKU8G+oo/vneiyq/icfAH+lLeGMV6JGGQNz19VfPX1LZDXrNnF45gLroiooMAfdkQNJPOYJpu2sue5ZtgRwHbxPaOPCq27VuFdonrCAATKpEgaz94c+VTWb2bFO3K2pPnED40i8FwPJ2c4q7Nxzx60R3cBHkK+sYPpmjUZROnvZjoB/ekUu707WfCqhtwzO2UZtYEGSO0+PxotuFvlaxVw2mVukVWKuNNVEtMe6Y58DEUXJLYRRdWOezMELKkXADmiW+6eACns+R+Fd7ZxJt2Lw4jLlBOpBYAQZ4jrePjVuGEB4ZRxYDnEdZfPiPQUK2/bH7FFPVe4GI4jKokkHs4afKlCZ37R4W7g8OIGS215h+YgIpPf71LuDtSxjTT4mju+2IFzG3GA90KgPOAJI9SaF4K3Ck9/wFFEL2ybZ+0JMQpzE6fdE/StB2QhS3YYiS7lyIklYhQNRALPM1imy94sUl43Cbdy3JGUiA6zrlaJHDjr51rGwt9Ld97OWGkZGRhldEaJ091gCNY0iSOwqpI1LpXJXFoP737XCWXsoQbtxSMs9YJ95o8BH9moLmzhYSwNIe2LTD84GZG9ZHmKz7auDTFbZIRiP26p1THVTKD/ACsa0rbmDGIxNm1MBbdy5I5EwiHyJJ8qYxge3hFHTqB1XuCyvcs8fALr4CquDwMvZuETmL3GY97MVHoZ9KnvXRlF77zZwY1XpQrLPqdO2fCpMfeK27igQLVnID2lhE+REVCDZsvEZ7KN+JQat1iXtF30xOHs4Oxh3NlblgXGuKYYmSMubiAInSJnuql7PfaTibOKSzirzXrF1ghZ2Lm2zaKwYkkCYBExBnlR1b0FdPcbT38DVd9m0sL23Z9FP61me5A6S9i3/FetL5NfLH4LWkb5t17Hd0jegWsk2FsraKrFibS4gZ8xKrIA45tWXR9OEzNUrfO/JL6saP8ABDlin/4dnOguJcQHkXv34gd8RQf2g7cS7hjbV1LfaCCoIJyIXhoHLhrQgbi3ejU38Ui2luZAAWuKCWykrJC+8Y04miQ3Nwltrwe7dcWEDXAoCwTqABBnQHQHmKvdgFvbW2rb4HC4e2SWty1zQgBjOgJ46s3Cp132RcHbw32cNkWMzsIDayyrlMHU6zOtGdibDwlwPdtWTeNpP3bEmXZnIBEwSqKogaSTxI0EFbF7a1kYe3kt51zKUydZJLdQ8Pd4eNDchBtnfXE4xDa6NQjMDFtWYkgyBMmeE8OVVNppjsX17qXHFqeKBAkgEjQCNMp9K0o3L5xyIyothUZ7ce8zBVQk66AG8QNBQ/bOLKbPxFwGDcvPlP8A7wQH/KgpqIJ+E3Bxv4AnjcUfIk1N/wBx7q2Xus9sBM8gEkkqxUx1Y1YQKZ9sY24myrbM7dK4ty8kNLHOdR3CKudBGCw1o8Xawp7TLK7T6NQpDC9idxOiNlWu5jdurbgLEAglmktrAHZRhdwcMrhGu3S7AsBKiQIk+6eGYc+dFMd18bhV/CLt0+gUfEmrwuW2xDgA9LbtqM3IK5JAGvGUk+WtTSiCfs3dC0MfdtPNy2loOASQZYiASsTGtS7xYrA4XPZXDr0vR9UhAQCwOUlmM99Et1Uc4jG3LjBm6UW5AgQgOgEmBBHOl3fXei05u2FtRcDgNd6skIdQNM3KONThBCG49mMOW/E5+AA+hrjab5sYB+C38STRHdyzlwtodqz/AJtfrQmyc2Jvt+YKPIR9K4PR/udZOXhf+GnJtBIWd+cXD2kHYT6wPpQW5ei2x7v6fWrO997Ni4/Dp8B9ZobjW6kdpFegMT5KNfV7X1KQ/TO7eDDWF6Mo5WS6/eBJPDvgDs8aT23mFi66suYPIaZBDDUDTUdYCf6U+7rbKtnD5isFmJBXRhyBBGvKsbx+EYXC13Po7RmmSZ1k6Se3xrNlbS2N3SRhKfaV+QZ2+1zF4dr6Ki4e2+SC0u7HSBrEgcRp72k0L3R23hsJedlstcvEZB1siqBx11JY8J0qphLiWiWyEsWBMGFjtj8XKe81GmykJLJmVTPBmGs8v7PKq1kTZpydNKEd65+HkbTu9vDfvpma1KmQGUiVPfrDeWo76lulWxOnu2rZJ7iTrIPDqisj3axWKsM62MW4fq5A4Bt8RIucWiOBAMRw1kaFj9rjoMXczLnYZQAR2BOrrMdaavhZzsypme4/EF3dzxZi3qZ+tTbUtG1hnECcp494/rVXJJipd67jXzktsAhthCcs5ivBgJGsaa9lGTaar3kgoOMtXPcA9kYoXLFshh1FCsDyZdNfn51ax23XF/DraYAWSW6sD3iNJ5zHOuNi7DFlXXjJmTz0FD8Ts1hf6UoxtghdJ0OpGo7fpVSXaL5SehGrbt2LGK2scVZByqpYyMsXMsMSIHEty051oeLcBXuKMzqjRGp01y+oHnQHc/dxsMGd2DNcAnjoZJI17sseldbuYwJZFxpnE4lysSdXZsvgIT+4rQYmVBhVslbIUkdFaLAaTc5gHtZbZPD7vfXq4HplKDQXGEnlA651/iB9aA7y7UU4+9bBJuBRAysQAo4ghhB11nsFC1xPRBi9zoy4IGcvbBc6jQoQZEHL2UO01a+v4DSIvaZshVxQAtgKttFtzqAq5j1Z/M5pVt7GRkukLFx1IDDiDoQYHh/Z1pp23th8Ro5kI0LJljCqrMT3lQY7+6rns6wAOKLsQEtKWJbgCdBrwnWqIy1S2NSpYra4GTfW6VVMxllwtwk8Ncokx5UuojfaMG7Zkyrc6S0SCq3LVhVzKR+UqOPZwM0Z9o2JBF0gyBhW+Oasjvb04m46s15iVQoCIHUb3hoBxgSeJirIL9yfu9fMz3cUaPY2fGDw9uQYOEzLzBN3OxPjm/0moMJ0pbaNywVF04gKpb3R0YUEnQ8ATSdsjDYnGXGC32UKAzu9xgoA0WYOp5Ds7qlw/s/v3Ll1XuqmS5klizdJcyhtBx90gyde7Q1fYpf9nuHBtteW7luC6odS4Cmz1SxZSNTBeDyPnUWB2lZfbNy90iLbUNDlgqsRbCSCdDJJPfxpf2Pum2Iu37bOtvoAxckZhKkggajsJnuovY9m5a5btm+AXsm6epOXW2Avv6yXOunu0NyF/drea0NoYp7t0BXJFpmbqZQ/AHgoICnsMVDvXtuz9mtYWzcF0qQXdfd0B58CSzTpMRQHebdb7Itq4t4XUuzBAy8ADPEyCDxouNwgv2WbzZsQQCMo6g6MuxBzaxEcuNHchf3v23Zu2LVqy+cKdYDAAKuVeIHafSiq734R1tM7sjWyGyZWPWCMvEAgjrGNRyoXY3FXp7ttrrBLaIwbKJObNOk8sppIuXKVtoYesHvxZ+1veuBwgti3bAGYxmzEtrAJ/SpMJ7QMOl6/cZbp6RkywqzkRABMtoZzGs6a7UbXKlsg97B9oFmxbcPbuM9y89wlcsdY6DVuwUO3p3ts4q2LdmwbbG4GZiEBOh0lddSZ17KUWarmwLPSYqyvbcX0Bk/AUs56YtsC3dGv2UCIByVQPICPpS3sQTbLfjdm9TRza9/LYut2IfUiPrQS2eiws/htk/AmuN+jxvXN+Rrz9yM5xt/pMRcf8xj1NQYppiubIPBQWP5RJJ8BVvFbHxCKGuYe8ingzWnUHwJWK7piB8V9Uv2N/wAJ+H619UpgP1Nh9u4a0osh9bYA1RlBMA8YgHXn21le+W1Xe8q3CSYkESydZicoYEqCIGmlWdqI9zFC/C3lUOIuHKSzyQx6jLpbQdnHwr29eK5QMPdWHAbLcDDJGoCpcnMTlA05ms7xyyw9ePvNGHM8ORTQkYvaFtWktMchrHf9Kt7E22LylSQCvurzy9/aZ599GcTibYslrwDXApzI9sCLgUEpJQH3mjidFmdakbdbCsCyCw0AybbskwASIDOI7u8TSLC0qq/h+DVPrdb4o82TiG6O7kIbKGyqplukykLoDHFgBzmreAvKlm2t44pbioA7FbrAvoGMw6mDz4QaX7+PGGsv0NtEzFfuKI6wIDQIbhGvfU+6u82Jv3+jAsy0uWKNybPwVhMtA9KfDCDbclfC3V+uTLnb1F65ta01wojI3XdQXCAsq2s+aAEIzPCCTxBq8uGVrotqqMctxiQWQQhVZGrzLNp3Anxhu4bEPmtOiXJtYeR0pgBWYNGa3qz9GZ1jhx0ji8bYBe7ggqoSt10W0QDnhoKsGjSP8RHIVo9jD02ii2d4/YqW3XN0iG7cFsFHDDMRMkEKQIHECrmx72ItpdZChsjKrIUHXLBoctxzjKYM8Twobh9o4S9cToTczqS+VmukCEuSwDErMlRNNtnbIXBXbeVAOjJkCDmBAUntPCqJt6nG7W1fP8Dx4Le5u9puOuHuS5ZNG7wGLBu0ER5iu7u8YtuLduwGtWHIVpDwRIJHZExJ5HvrOtg4pgxZXyOUuBWB1UlHgjzNe4fb7WQwBIzASwOpcHqEdknjx4mkl2uzdF0I12qsrbd2wV2pfuQCCxAzAMAMo5GvMXtxHKnolJUSNITPybo/dJ725ACOdMm0N0bdy+rvK9OCbjkrkR8s6grpJ0BB4/HPsfiFV2VJIBIBPEjkYrf0kKlU1wjLmknDs8hrB3cRiLoUPJaSWgEqJMzpp3Dwpgu2lsKCWdtdJkKD2wkAHv499IuB2rctNmRip+dGLG8Vy9cUFQeZA8NWBJ07a6MoxhGUopXvvw/iZlqlKMW9ttufkF9v7whrF3qooe2QAnCAwE6kzxpBbQ0c3juKLRKrlc8ZEGMy+R1igBYkAnjXBx3bbe7/AMOnnSi0oof/AGd2c1nETmGZ7CSsZhLnUSCNJnhyprwdqGtgsz/8TfYs0FjkW5bkkADs5VmW6OJxedreELBnEsBl4LzJbQRMT+aOdEbuN2nbt30i4EDMbpyqcjN1m6wHVBDZtNOtI41emZy9uiC1naN3ncOUeL9J9bgpse8ExWIc+7Zw6DTkM15zHkq/CkPYuMxWDlVtlek+5cttqRzA0MieXdVbF70YlBiEcLN/S4WUhgMuUBRICgLwBFRMhFvNt1MWcPZsIyW7YCKGjMS2VRwJ4BQOMmTWj4pJx+HQcLdq6/qbdtfm1Y5gcX0V1LkBsjq2U8DlIMH0pss+0ZvtDXjYEm0tsAOQAAzMTJUzJI0/LRTIPe18Uowt68vOyYPbo2X4ufWsZvGKaG3vzYAYXIc2VVL5tCAwPuxPARxpXv0rdjUV5rwmva5JoCnjGj+4VjNjFP4FZvhA/mpdZqb/AGdIA164dIVV9SSf5RWXrJVgl/VfHYsxK5obt4GzWjbBgsR6Agn5UJ/7XKEAqrAfdYBlMcmB0I7q425iWZl6Ig8ZJMQOUUIbCXSeswHhrWboscseGuLOjUbtobv/AIiYkDLbKWx2Iir8AKq3N98Wf/qH/wA1Ld3At+OPP+lRYbZpLjNd08K3KxJaVwH/APvbe7bf/wCNP+mvqXvsF7s+X619T6H4lXtl4fQobY21cbEMwd0IgaMV1UZeR15695pxS8hs2mbEX8zdASbikqTnlnl7cZR1jIaNBxrPdWck8SST4kzTvgd67qWUCdGcoVGUqQSo90gqR3g+PfRhJRVMy6XJakFsLjD0ptWMTauZgXbMsQTdmMyOBLS0wNAo0oHiN87WY2ruGS6ynJnGVszAkZoZZgnWJqXb+2hew7h1thj95DOubNzWZJgHXhShsixmxKAa6kjxUE/SfKnnkpbCxjbG/fO2tvD20Gma4Z7wix9aB7rrbGIQ3RKaz4kECdRpNEfaFeOexbJkrbkz2sYk/wCWl3DXIPPyrJiTjHzv6bfYvilKW5oNrF4INlW5ftXAFVoa8plcsaSRA1IHABj3UJ3iPQ2ls4e6xsMGzKSrf8wso90MOTGebEUKG14IYscwGUHjIHCRxnlPdUW0MazgMeA/uSK0vJaA8el+IR3Bwk33gScgAA4ks66DyBpxx26eNewVS2EzHUuwE6iFUTqZA+FI+6l27bF29bYrlZdRxkTA/wBVF8Ft7FPctWkJKLeF3JMB20kH8ukx21n31P13IlLSdbO3SuqGZVHUbo3De+lyDHeVJHZOh411a2DiLEYi/aXolYAN0i6ty6sTPPhpE8qb9nbO6XLca8L97o0Ko15M4YgMue1cQwAMugmeZodjdt28XeOE6OLEm4boHROgRWZz0YlDrmEEa5qscaWoEcjTruIdpbyZ8ITbJDgxJHusdAx46LLOezo6jxeAsXELlrV9BAkgZjLBBD2hqS0/c7PGl/G7f+yC0ipOa3mcZipGYiACOeVWH+Kav4nH2bgt3LllrLObRF1h0Z6zA9J06aSArMA5GrLpC00f3G5y548OPNedlcqWy4K93dSw8m2XtwTrHSIYLqSGXrRNt9SB7pPCqdndi8jC5aZbifitlXGU9o8KM4bZr3MORbvJ0eqqGHC2SQP2qRJNoTLISFut30W2jjwiO93DujhWysozDMFOQC6kMNBwIWI7q0LLliq1WvBr7r72Jpjd/QT94ME5sXWfgpRUPDi0mfT40sBZFP8AvPaf7CguMWcsmYniTlJPpw8qRXt9lYMDtN+f2Royy1S3G32b2f2l2VYo9vo3cEDJmIg+ZEc+VO+z8OzW76X2DM95wzABQVRbag5RoOqB6ms53T2vcwzmMhV4DB5jQyDI1BB1ortPf02ne01skgXhnVvea7lIYLGijWOsZEVfCaugZIOKTqhvxWKi7du87WFzA9hc3G//AFiuxYBxisQCy4aGPbNwRP8Akb1pUwu/GFvXcQrs1lLq2wjOvJQcynKTHEweGpolht7rLvjLy3F6qKtsEhWfItxiVUwSMzxw5VbZSeX8JaGIwuEyW2PXvXiVUzo5AMjgXJMdirSzv3fsK/Q2sMLTo+twKFDrl4LAHNh/lp5bAztLpeX2aJ7+l/SkffHD429cY3bXUs5ipWDFpmMM0MeScdOBoPgKQtWhpUd5altVzeFUJ7lrjsUzXBrsio2qwqI2py3VwzDC5wJzXGJHcAoB/m9aTDWm7DwxTBWgOOTN5tLfWsXW5XjjGvE0dOu3YHx+0RmiYI4jnHhUSuWEgMR2gGrl0KQSw63xPjVfOANAR5kVcuNza7WxxdfKMzSB2kEVBh8arN1WDeFTXAp4ifHWpcBjhaYwikEQQQCCPp2yKdFUn4Hf2tuyvKn/AO3cP+M/5R+tfVYZ9SFexgyeAk93H0qVr7DQSCO2dK07bnsus4e30puMACBoSDJ7Jn50s4/A2HgNecECJKT8gKqeq94v1/VlWPJFrZiab06Nz58I74o3uJswtiixGiqRPeWC/LNUeI3ZRz+zxVo9zSv60e3a2S+HS6bl0SYyvaIYgdokDXrfCg+1Sp7tdz9/yDJxBHtAsM2LzKHYBAD1GgEToGiDxnSg+BwyOcrMbb8ifdJ7+ytt2PhbZXNlN45QcrFLczzLSNR41bxexQyMwt2LYCk633uEQD90aHwmo4zglHn17xITT3MIu4UqSpIOsSJ1jx1FQ27+XQ6Agg+HhTVtHfBEushtW7qA6OB7w7QGHzoLiN7cOWg4G2RyOYKfOE+tMo5O9L4/gseWPcHdkov2ElAIa76xl/6DTBufs0nprhAGS2QrHQByYGvgTUOyLdt0S2tpktK0nLLAEhjE8tWJkmnW3hra4O4Fi0mSc0iCVDST5KNZ15VWto137/UHLszrae8r28RcWYAZkkGTCkgDXSBGn9xY3ew3Vvsxk3cthD2hjmuHu6ifGlTC74JfYm/h7AkmWRnttPbEkc6bbOKs28Fce0WOSSpJmGuDL2CTwjsE9tGWpR49d3zoLlF8CRt6/wBPibjDgWhf4R1V8NAPWtAfCYm2Lci3fS205dLVxitoqvMoVB15GQtZ7ZswaN4bHutwMl1rSlRmUwyZhAIymRrlB0g6mrYSUeyBwuOoKviLI+0PcR8JcAbo7Ym2XyrAYgDIzPnIaJgRrrJ52LvfexFwWbgDBpLOOqwUQzaDqmVUroB73Gge9m0uldc0ZlDTB0JZixaI0JJM6nlwivd1D0VjE4g8VXIn8Rgn49GP8RoZZPS0u/b4/wCCxQ074Xf+FtH8b5v9JP8AupAa5rTlvo+SxhU7E+SoKSCdaTElpdeL+tEb3LljE660X23gVu4S3dUddOq/8P8ASQfAml+CNRRfYmPZcyHrqw1B0kQQR6E60F2XZslL2kdD5AtnZeai2E3d0JOsVSs5phTzie7lNMD7QCjLPie+nTbM7ikQWQLUZGZDzKsUIHLgda9xW08QVdRed0uLlbNDHKJ0kiR7zc+dWRfUhmjQDnz/AK86FbQxeVG5ZoOnZTU0uRbt8A1kK8a5Y6VCbkmvS1JQ7ZE1QtVhhVdhViKWcLbkgDiTA8TWymwEQDkix5KP6Vl27eF6TF2V5ZwT4L1vpWmbw38mGuHmVI8zp9a4v6m3LJDGvV7Gnp9k5C7sjCZrOYzLEt6mq2Pw+vVdvKKK4j9lgyeBW18SP1NJP/aN0FVDngOMH512pY7qhMebRyF3w/a7/D9K+thEmZbQ6k8O8cqXb28N4O0FSAxiVHCT2V3tDaBOGVmILuSMqwAqjtAM5joROkTpSqLQ8s0WCvtI7Pia8qrrXtWGSz9V7+YbNhhB/wCYD8Gn+/GsV3hxMMQOVP3tI3wOc4dAR0fvE82I+75c+81km0MWzEyZqzvM2FdkJbIwl50uXgs2kdUZuxmBIEceXHvHbRnA3cp92ZECe0xTva3YGG3fgiLj5L1yT95mXSOULlHkaQmGlKnZc0afuxhVxGdTbLpkHUYm2VaeB58uI7qUduez3aOsW1I/8shz8Yb4UR3G2++E6RWR8QIBBTrACWA64nQheEaRR+97TG4LhWnvY/IJQm3ewYpUYVtfBvZuZLohwNRBHHXge6hSrL03e0naD4jFm+yZCyKMuv3dJ115Up4cS1XLdIQZMJvZiFIVDbWY1yCfPtiot6N7MRdui010sqZYXRVLQCTCxBmOc99Q7KshrgHMajyoJj7huYhzI0LcwNBMUJwjGNpEjJt0VCxzGeMyafsNZKbLtSTmvXTc4GMolVE8BwBjvpCs2yzQNSxgeJrRcDiruHtWFDC9buIYtlSQoD5QCSZzMc54ZYA0PGs04uSpFyaXIIbDnLnGoGh7vGqd3EsOcD+9ePGn7aeyLNgWmZ1wz4m2xVZzLAMa/dB1Bie0RNKm29gXLInLKyOsuojvPLziqVOnUti9bxAuL45pkEcfDiP77aY8fa6LB4bD8Guddxzltf8AcB/7dDNhWlu3UttrJ4fl0LEeABoltLEdNtJByF1EHZowzf6i1HeU0vDf47L5WB1yi57Rrn7a0o5IfixH+2l61h5o5vyc2L8EX4lj9aFW9BFTE+wn42/i7E7zqygFSXOrDLoQQQewjhXCGvWPEHhQktzXiyOqZ01sZDrIaWXtVhEqe76Gh7hyx1iD6ivsWyrBRtI1EwQefjOhqC7iFYAhsp+8pzce7Q6H9asRnl30X7uIK28szP8AZoftG6TA5CvrmIDLAMxrz+oqDEvMU5UuThTUhNQqanUUBmz4VwwqbJXDJUFYf9n+GnF5vwIx8zC/U0170NKIn47ijyGp+lB/Z5h4W6/aVUeQJPzFFtpdbFWV/CGc/IfKuNL9zrkvD7K/qaFtiKm9l4JhjPMgemv0pJRZuKeyCfIf0po32uT0adzMfSB9aVLzZVY9gPqVIHzr0JjfICZyfOuTwr2vDVQxxNfV7FfVCG1+07EImNuKbY6yIwbvKxx8qQNh4db2LtJdDMmcF1RSxKjUgAa68J5TXe0tv3cS5a4BmfUk6Se7sA4c+FOvs53OvrfS64dbcgxkYBgNRq0CJE86ZziiuEJJUO3tavFcDbyjKpvLn04LlaAY4CY84rMrFvpNEZT3lgAPEmte3w2snRHDB4uXwUEKXCA8WfL7oIkCeZ7jWZXdzmuYoYeyQe29wTQSTpJjkNNTSQlFcsdxb4RoHs32eMNhnZzlLNBY9Wco740zM0HnTJitsWijDpV1EdW6qN5HMIPfSqfZ2pWXutdcTAJyJPGB7zKJPbWf7a2Y+HuFXtlOYBOaR2hoAYd9B1J2FbIE+04KuKAQuRkEl7i3TMtPWQkRw0maWMNHRMYMlhB+7ABkeOoohvJ90+NVrloraSRGaT/flHrWqHBTIv7EsK03M+VrYz5SNGUAzrPIxp30qC0OiLGJLgAzqBBLdWeHDWKPYdD0N5gdcpUD+KAfnQtLK9QPOUE5iNOPIEiJ/SlyvhBguSXYWAW4/WnKsHT9aeLWGQ3MOLSOwgIM2YSEnTQgNBc6iCBVv2dbpWrxZrdsXFVbpYXXIgNkFoHKhEx0hkA6rMDQFo3d2En2jCCCyq1xS1xg2Y5S4CqAMpAEgHtMmRFUXRbQg+0PbrYroGKIq20ZAEDADUHWdJPHSgew95b1hgqOSv4G1XyHFfIitF9upYXsOnu2ujLBV6oD5iGaBxkZR5Uhbs4e3mutcBYLZuFREjpChVCZ0EFg3+GldMdB7Zu38JmN42uhvKrRHuMY4AAQCYjUDidTQrdRM+OsTr+0zE94BafhQrNTJuFaX7QLjsBlOUT+JlaNZEdnmPJYRUeBnwXd9rAF9W/EgnxUx8ooLYt5tBx+dGt5d3nNx76EupPWWOshAEgjjA+HxoFZlSCKowNPEkuUq95HtLc8IIMGvHPpRm/gxeth194D17qD5KtT1D04ugbibU8ZFVDYE84+tGMQkgeJ+n6VQu2adMVpEuCVQJH3gQQdQeY0qc4RbqTor8jwBOvVI4axofXuo2bsCI510TEjvBHdx/Wq2ndl6nFxqioVIMHQjQ9xqe0atbRw0otwcoVv9p+Y8h21StGrE7VmecdMqLi1y4r5Gr1qIjH7c3DZcKp/EzN8YH8td2Oti7rfgVV+pohsqxksW17EX1jX40P2EMwuXPx3CfKdK5HQdvqZ5P7+bL8m0EhX3vvzfIH3VA+GY/Ol3aGlsjtK/wC40U2jdz4i43IuSPCY+QoZtQyVHICfM/8A8rvS2Rk7wMQa5Iq21muClVjFeK+qbJX1QhpmE9nOKJ6tlh3sVX1JM0es+zDElCWvKIBIRCzEmOEnKonhM1qeQnlUVzaNpPfuW1P5mUfAmk1MlGQ7E3V2tbuDLZQW5krcuhVPmhLd/CtN2HsYWRmdEFz/AMsuVGkHVjJ9B4VZfejCjjftDwcH5VTxG/ODUfvC/cqsfiQB8aXSm7ofU6qw30opU3h3D+1XjdF/LmiQVzAQANCGGnd3mqGL9qCqf2dkAfnbU/4VGnqaq4f2iXbp91bYGvVTMY/id4k+HrwpqaFqyntj2VCbam9nLNrCZcqDix6xnkAOZNAt+dwbljo4M2woCtCgFjMgAHNMAST+lN+B9oZdCmRRczkF3uKlpU0jPcJ6xGvVRSe4UH3u3nTEXEti+LpReIBCljOYJKiQABqBwmlU5p2WaI7IXMH7OMW+GJW0zC5lZSMvuiTIlp1gaRJqnsX2bYu5eVRZYDiTcDW0gRMsR5aa61+g9lYUJhrQSXC21A5FtBr3VYRI8TxI+XhT+0ctypx0uhD2d7JTbIcXVDFYKEO6nxPSLmHKCI7uwpsrc/E2WzNetXChLWRkKqrFSpLAdZiFOUSxiTx4029J4+hr5b/fQshhftdwGJR7b4llYvmy5SSoACyAp1Uail3Y2HIwd1tetPPTQHlTf7esSDfw6TqLTEjsBaB/KaObi7MA2DiZ4vauz3RbaB5TUsdcGNA067k7sPicNdy2yzZ5V8wVEgdbPIJaRwUdhNJCVtnsw2K9zZZCXnsF7jdZQpkQo1kTxngRUDLgDtiRYuC21+3eEdW6ktlHJXEdYdkEkcjyqltfdtbstahLhE5Qeo4/Eh4efDtijN72Z4nir27k95U/EfWp9mbk4xBDKhtzP7wSp/EhAMH4HnVeTEpduLqXj4/2LGVbPgRdlXDbu9G4KyYg6Q3Z5/pX23LSs5KiGUAMO0cQ3lMHy76b9v7Ak9HfGVxol0CJ7J/TgeRB0CztnZz22DtrIhiOBgRPmOVZo5O3UtpfXzRpgtSoXylQ3LWlXbyQSKgu8DWhMjVFL7OCO+vjhta7Ar4mmaYsZR8C1hklXQ8GUjz4g+RAoRasSKLYG6MwnhVbCWoYqeIMelCNpMOVqTTK4tkVPg8PnuIn4mA9SKuth6u7u4KcUh/DLegMfEilyZNMHLyK9G457QvZLTt2KflpVDADosKD2IW84JqTeF/2JX8bKvqf6VX3lfJhGA5gKPh9AayfpUKhKXixs73M+uXTxFWd4cGtu+UUyAEEzzNtCde8kkVU6InQcyKhx9z9oxOqsY9NB8AK60+DKjw2ZHeND+tV2s17bJzwSRoYI51Lm15+NVjFXIO2vqsZq+qENKxO1L1z37txh3uSPSapMoHE1y10muclWUKenEAcBNQ3LrHu8KYt3t0mxYJDhOyVdp79FgDzpxwXsuw6gG69y4ecQi/AE/Gg2kQyRhUuF2FcvGLdt7n8IZh8NK3XA7r4az+6sIveRmb/ADNJolAUawAPIClcw0ZBsf2Y4i5HSAWE7TBbwCA/MimS57JcKLfv3RcEFbsiVYcIQCDry499GNsb94WwSAxukcckEDxcmPSaHYT2kWXJLIyALKhtZPlz7POhuwhXY+BxVro1drLooiZdWy6wCsFSefHjpMUfBpGue1FBwssezrD9KH4n2o3SDksop7SS3w0FDQyOVmmrNDdt7z4fCWzcxF1EVeRMsT2Kg6xPcBWR7R3rxV/37rR+FTkX0WAfOl3GbmY3E3UdMNduWyOqQCFPaS3AeJ00o6aBZHv1vom08R0gstatW1yIVgu0mR0nISeQJiTxrZ9z8Kbmx0kENdsPm7ywZQTPaIoDuJ7HbdkC7jQLl2ZFqZtr2ZgPfPHSSvjyse0P2t2cCjWMMUu4mMvVg27PLrEaFh+AeccDOQ2YZbav0vuBgTY2fh0IE5Mx8XJbs76/MVi+pTWTcJgCNCO3NM+UV+tNlrOHsmMs206v4eqNPKg0M2e2WjkdCew8zVfH7XNrU2bzr221D+qgz8KsIsFvGfUD6zU6GgKZpv5v7aeygsgswuddbiQMmVgVM66kj0oJgdr276EKC6/ftt1nt/8AWnYeI+FXPbXeHTWFAE9GzE6SZYASefumsyw2Ka3cDoxVhwI4j++yjPDDLCpL8EjNxdoc9sbugoLlk5u0cZHIr2xwju7aW7i6GmXYu8q3iAStq8eR0t3T/sf59/AW9o7HS/mgdHdHEH/cOY/MPjWCTngdZN4+P+muGRTQhRX1xINW8ds97LZXWDy7CO0HnVMnXXh9K2pqStFHGx7aGtWsQv7aR94A+ca1T6SDpUoxmqk8tPLl9ajQVJbF/NRrda2C7t2KB6n+lBGYRIpg3Ot/sWY/ec+gAHzmuf1brC/gXr+Rc2r1r1hPzFj5Ch2+13qW0HNifQR9aIp1sYfyWwPM6/Wl/fLETfC/hQD1kn4RW3oI6cETPldtipjG61tQYBcEnuXU+VRX7iuWHAEkjuNNW6O5/wBsxSdKjHDN0lnOpgrdFouD5acRE6HspL2ngjauMFOdAxCtESAdCRJg91aJO3RUlsd2H6wDeFeXXMkVDhr0sJ5a+lTumZqUJHNeVayL219UIfoJfZth8sZ7syOtI9AIj50VwW6GEtQRaDHtc5/gdPhRYV4eNLbJRPagAAQAOAGgHgKsg1RWreGoBAW9m9i4MBVGe6wkA8FH4m/Ssy2rt+/iD+1uMw/DwUeCjSmT2o/+It/+n9aRcV7p8D8quilViXucTnP5R8T+nz+c0xUdjgPAfIV1dpxT7jXBeurdc3KhC7srGrauLca0t0D7jzB/vvkd1OOM9qjxFqwq97sWjyAX51n6VIvClaTDdF3ePeTGYq2ym8wkRlU5F9F+s0k7H3AxeKudHatEnmZAVR2s0wKarda/7P8A/wACn8TfMUstkFOxb3H9jtjCRcxEX7w5f8tD3A+8e86d3OtHD8q+Tia+bjVVjEbKC51+6PgT+ory8wRSxICqCSe4ak11c/eL/Cf5lobvd/4K/wD+mflRIYlv1t5sXiRcYBQFyqByWWIk8zqfWlK7o1Ftse+PChON41oKzm8JEUc2DvtGW3iizKNEuj95b8ebL8fHhQMcqFYj3zQaTVMKdGx3ily2Bdy3Lb+5dHuN2GR7jfD5Ur7a3Ue3LW5dOz7y+I5jvHpV7cb/AOXXfFv5Vpg2b+6t/wAIrj9Sv/kalj4fd3GqD9otzMCK+ZdKt7Z/f3P42+dUjXRi9STKTu3iCARyNaHu/Zy4a0O1Z/za/Ws3Nahs/wDdW/4F/lFcz9SdQS8y7DyVtijM95+14HgNKRN5sWXxNyCYzR6afSnzdr90f42+dZxtX98/8R+ZrsYopQSM83ubtuFszoMBYQ6Fl6Ru2XObXwBUeVYJtq3DOPzH5mv0zh/ct/wr8hX5p2/+8f8AiPzNVJ7j9wJwq6nwq0eqIHHn+lQYPifCpDzphTyK+r6vqJD/2Q=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AutoShape 4" descr="data:image/jpeg;base64,/9j/4AAQSkZJRgABAQAAAQABAAD/2wCEAAkGBhQSERUUExQWFBUWFxwaGBcYGRwXGRgWHRsZHhsYGBccHCYeGx0kHhgbHy8gIycpLC0sFx4xNTAqNSYsLCkBCQoKDgwOGg8PGiwkHSQwLCwpLCwqLCwsKSwvLCwsLCwsKSwsLCwsLCwpLCwsLCwpLCwsLCwsLCwsKSwsKSwsLP/AABEIALkBEQMBIgACEQEDEQH/xAAcAAACAwEBAQEAAAAAAAAAAAAFBgMEBwIBAAj/xABKEAACAQIDBAcFBQYEAwYHAAABAhEAAwQSIQUGMUETIlFhcYGRBzKhscEUQlJi0SMzcrLh8IKSosIkQ9IVFjRjc4MXNURTk8Px/8QAGgEAAgMBAQAAAAAAAAAAAAAAAQIAAwQFBv/EADERAAICAQMBBQcFAAMBAAAAAAABAhEDEiExBCJBUWHwE4GRobHB4QUjMnHRFTNCFP/aAAwDAQACEQMRAD8AisrI1o3u1h+vcf8ABbIE6iXOWPSaDWeroeNN+69kLZkgHpHPoojhzEsaj4Ic4pOkxNq13iefiZHHQDXj2606qQxNt4mNOwjtHYR8ONK2wbPSYu44PugweMHgDrx7aIX9qBnW2YDDNJB0EESVPHhPeJ9YQMWroMq514huBIHAj83OO/sMDnCOxClgFuGCRyiOHhA8jVewekJDHnow0zQAOr2ER/Yq/bbSDAZRIPIjhPhyI/oaBDGvaXtlbm0Ss6WliOx8o+pNCN0rVlLyveEqoLRlzS0ZRpIHFmMyOFFPansIPi1uYe2c14QVTVjcBOZwo1YEHiPw0u7vX4drZIMAwdQTDHiDw97h3VGKkNOJxea71D+zJlRr1eUxJ9J9Ypk2DgLyWDiTIyvmyEcVGjMDHDWO+JpU2agZ8pEEyBrz4j1iI761zYOVsJagQpSCPgw+dRMZoX9t3CLi3h1lKRPYpEA+rL6mhW3G6faDRwBS2PAAE/FjTJs/Cw5w76i24In71s6r8aX9iYKMUY+6zN8/rpTIBe3swjvlCcLaZj/jfTXwtD1oRuS2XFQZJnt4aHvo7tnbv7G+uXVXFlCNM0k5SfAIx86W9gELjV5yw1nv7agHwzTburoOyW9BA/mqyKq29brdygesk/SrNMUHVeivBXooDo9r2vJr6aBZZ7NezQXaG92FszmuhiPup1z8NB5kUvYv2js2mHsE/mc/7V/6qDaSthVsepodt3baYay9xiJVSVSes7AaKo4kk6VnmL23jb3vXujHYnV/l19TQu7grSda9c8S7BZ8yZPrWOfW4I7Xb8t/wWrFJiWuGxmIutdxLLmdsxJMsCewLpHKDRzB7EPYzeUCrV3evBWvdYOfyKW/1GB8agx2+F1UzrhLipye4GC93AR8arfU5sn/AF4ve9vkOko/+vgEsNsHWSFB7eJ/vzoimyUGrEn4CgJG0HRHL27K3GRVCxm/aEBTwJ5zxHCu8bukenw9u7fuXTdL5uUKiySJJ5wKnsurn/KaivL19yaoLusK3drYW1xe2D3dY/CTQ7E792h7iO/jCj6n4UWw+7OCS6LXRZ3KF5YlhlDBddYkk9nI0lb5YO3axbJaUKoVSVHAMRJjs5Hzqf8AHQ5m3J/2T2r7i5e32vOQEVEkwOLHXx0+FO0wNeQ18qzPYdjPibQ/OD5DX6VoO2L2SxcbsQ+p0+tc/rcUIzhjgqLsbdNsW9mGVLfiYn1NBftkG+Z0YEHyZSPSBRyx1LAPYs/ClOy+YMOZB+VelgqRhmSdMe2vqEdPX1HULRqWJx9kZTcuCHaFIkkk8hoWEacRz5DWmzCnobCqfupw1kMOsZ5HVl76SNn7pfZsYhvulyyMrKWMaNlgweBEzIkaGnbbdyLTR99+UwR8jwjtrPr1u0i1x0oh2biDbwzMphrjQD3KNZ8zVbA2RduZW0iWOuugJ0PPs86mxNsqttFPuoJHIltT4HUV1s0oiOze+BCCYIdidR4R6VZ3FYu+0/ei5aNrD23NtkOZmtkrqBoBHCJ4dtAdl767SuEWrd177N9woLjEDjqBm4TOvCaI47c67jcUrF1ReBYySZJLHsmO3nWqbM2NbwttEW2irAlwoUlo++QOPHX5UjCZbg98r17FF8Th0zWLLlQJToyitD5HmTJiNNeFJ2yrIW+p1kyDrxkHtFN+N2qWtY+4zT099LSzxiWcjwhfjS3hLX7VfE/I1GRB3Z1wC4O5lPxFavu9dyYVvyNd9AxPwrI8IJuKO1h8xWlbMxDG10I+/cbM3YrPlgeOtFILZK15yq4l+KXHtvy/ZFoB/wAJjWoMCVsYi5m5KWHgOsRPl8aZ72HQWWRvcCEN3iDJ8fqKTcPeW9hCx1NtTrOs9VVJ/wADtP8AiqAKj4drgwgb37r9I+vJVAHzehpC28WoQyFcjhzmf00powgVsWmoC2rK6ngCetJ/z/Cl/a1lRilVOTqp72hQx9SR5GiA0nBmcx7WPoNPpVmoMGkIo7qnpijvPaG7S3ksWNHuDN+Fes3oOHnFU9875XDQCQXdEkGDBMnXwBrOl2mOlezhbDXriTmJIVVgwSWY9vhWfLmcGoxi2365L8ePUrbG/Gb83X0sWco/Hc1/0jT4mgW0sTccFsTiDl7CwRPTQfCgzWcZdtXme6uGKC7ltoslui9+bk6CSBINcbQ3ZsYZGv3w94AYczcYucxuHpQBoDKgAA8JqnR1OTlqK8t38WXdiPCs8beDCIYtg3m7EUufUwPSql3evEPZuXrFhRat+87sDB00CgiT1hwnjVzFbfZNlLdtKlk3HKAIojL1weUT1TrQll6PYUDjeu/7/wBLVKuhxN3O5PzYPaPu2LF3B33w638TjxYS4mZUQBCZEhZkEnhwzVLit3tnYfDjFXOlxKsRlJYy8zGnU00PGu/aFiLdrDW7DWi9wWxkflajIpJ7yFIFVd/x0WAwdn+Gf8FsA/F62wxwx7RSQrbfJW9l+yku3rl5lB6PLkHJWYnUd4C6eNM20sY13Zdx21a6CF05Pdy2x5KV9KGezJP+ExGSDcLmB2dQZJ7BJOvcal2/tS1h7WFwxYMbbWTcC65UtwTPeWAIHHQ0/cAY8cn7XC2xwFwt5W7bx8StcXOvtJR/9rDE+bvHyFVbu8uDDreN8MURlVVBJOcrJiJB6kaxxNA9n77ot+/fe25NzIqKsdVFnQkka8Dp31G0MOeHxQe9eULBthFL8zmBbLwkRPbzrJ9vKBirwBLAXGEsZJgxqedH8Pv+bb3mWyCbtzP1niBlVQsAawF7edKd26WdmPFmLHxJn60snaIMG5licSD+FGPyH1pl3quRYy/jZV+M/Sg+4dnW63cq/Mn5CiG8rzcsJ+Yt6Afqa4OT9zrYx8K+W5r4xsF7euZMM/gFHmQKU8G+oo/vneiyq/icfAH+lLeGMV6JGGQNz19VfPX1LZDXrNnF45gLroiooMAfdkQNJPOYJpu2sue5ZtgRwHbxPaOPCq27VuFdonrCAATKpEgaz94c+VTWb2bFO3K2pPnED40i8FwPJ2c4q7Nxzx60R3cBHkK+sYPpmjUZROnvZjoB/ekUu707WfCqhtwzO2UZtYEGSO0+PxotuFvlaxVw2mVukVWKuNNVEtMe6Y58DEUXJLYRRdWOezMELKkXADmiW+6eACns+R+Fd7ZxJt2Lw4jLlBOpBYAQZ4jrePjVuGEB4ZRxYDnEdZfPiPQUK2/bH7FFPVe4GI4jKokkHs4afKlCZ37R4W7g8OIGS215h+YgIpPf71LuDtSxjTT4mju+2IFzG3GA90KgPOAJI9SaF4K3Ck9/wFFEL2ybZ+0JMQpzE6fdE/StB2QhS3YYiS7lyIklYhQNRALPM1imy94sUl43Cbdy3JGUiA6zrlaJHDjr51rGwt9Ld97OWGkZGRhldEaJ091gCNY0iSOwqpI1LpXJXFoP737XCWXsoQbtxSMs9YJ95o8BH9moLmzhYSwNIe2LTD84GZG9ZHmKz7auDTFbZIRiP26p1THVTKD/ACsa0rbmDGIxNm1MBbdy5I5EwiHyJJ8qYxge3hFHTqB1XuCyvcs8fALr4CquDwMvZuETmL3GY97MVHoZ9KnvXRlF77zZwY1XpQrLPqdO2fCpMfeK27igQLVnID2lhE+REVCDZsvEZ7KN+JQat1iXtF30xOHs4Oxh3NlblgXGuKYYmSMubiAInSJnuql7PfaTibOKSzirzXrF1ghZ2Lm2zaKwYkkCYBExBnlR1b0FdPcbT38DVd9m0sL23Z9FP61me5A6S9i3/FetL5NfLH4LWkb5t17Hd0jegWsk2FsraKrFibS4gZ8xKrIA45tWXR9OEzNUrfO/JL6saP8ABDlin/4dnOguJcQHkXv34gd8RQf2g7cS7hjbV1LfaCCoIJyIXhoHLhrQgbi3ejU38Ui2luZAAWuKCWykrJC+8Y04miQ3Nwltrwe7dcWEDXAoCwTqABBnQHQHmKvdgFvbW2rb4HC4e2SWty1zQgBjOgJ46s3Cp132RcHbw32cNkWMzsIDayyrlMHU6zOtGdibDwlwPdtWTeNpP3bEmXZnIBEwSqKogaSTxI0EFbF7a1kYe3kt51zKUydZJLdQ8Pd4eNDchBtnfXE4xDa6NQjMDFtWYkgyBMmeE8OVVNppjsX17qXHFqeKBAkgEjQCNMp9K0o3L5xyIyothUZ7ce8zBVQk66AG8QNBQ/bOLKbPxFwGDcvPlP8A7wQH/KgpqIJ+E3Bxv4AnjcUfIk1N/wBx7q2Xus9sBM8gEkkqxUx1Y1YQKZ9sY24myrbM7dK4ty8kNLHOdR3CKudBGCw1o8Xawp7TLK7T6NQpDC9idxOiNlWu5jdurbgLEAglmktrAHZRhdwcMrhGu3S7AsBKiQIk+6eGYc+dFMd18bhV/CLt0+gUfEmrwuW2xDgA9LbtqM3IK5JAGvGUk+WtTSiCfs3dC0MfdtPNy2loOASQZYiASsTGtS7xYrA4XPZXDr0vR9UhAQCwOUlmM99Et1Uc4jG3LjBm6UW5AgQgOgEmBBHOl3fXei05u2FtRcDgNd6skIdQNM3KONThBCG49mMOW/E5+AA+hrjab5sYB+C38STRHdyzlwtodqz/AJtfrQmyc2Jvt+YKPIR9K4PR/udZOXhf+GnJtBIWd+cXD2kHYT6wPpQW5ei2x7v6fWrO997Ni4/Dp8B9ZobjW6kdpFegMT5KNfV7X1KQ/TO7eDDWF6Mo5WS6/eBJPDvgDs8aT23mFi66suYPIaZBDDUDTUdYCf6U+7rbKtnD5isFmJBXRhyBBGvKsbx+EYXC13Po7RmmSZ1k6Se3xrNlbS2N3SRhKfaV+QZ2+1zF4dr6Ki4e2+SC0u7HSBrEgcRp72k0L3R23hsJedlstcvEZB1siqBx11JY8J0qphLiWiWyEsWBMGFjtj8XKe81GmykJLJmVTPBmGs8v7PKq1kTZpydNKEd65+HkbTu9vDfvpma1KmQGUiVPfrDeWo76lulWxOnu2rZJ7iTrIPDqisj3axWKsM62MW4fq5A4Bt8RIucWiOBAMRw1kaFj9rjoMXczLnYZQAR2BOrrMdaavhZzsypme4/EF3dzxZi3qZ+tTbUtG1hnECcp494/rVXJJipd67jXzktsAhthCcs5ivBgJGsaa9lGTaar3kgoOMtXPcA9kYoXLFshh1FCsDyZdNfn51ax23XF/DraYAWSW6sD3iNJ5zHOuNi7DFlXXjJmTz0FD8Ts1hf6UoxtghdJ0OpGo7fpVSXaL5SehGrbt2LGK2scVZByqpYyMsXMsMSIHEty051oeLcBXuKMzqjRGp01y+oHnQHc/dxsMGd2DNcAnjoZJI17sseldbuYwJZFxpnE4lysSdXZsvgIT+4rQYmVBhVslbIUkdFaLAaTc5gHtZbZPD7vfXq4HplKDQXGEnlA651/iB9aA7y7UU4+9bBJuBRAysQAo4ghhB11nsFC1xPRBi9zoy4IGcvbBc6jQoQZEHL2UO01a+v4DSIvaZshVxQAtgKttFtzqAq5j1Z/M5pVt7GRkukLFx1IDDiDoQYHh/Z1pp23th8Ro5kI0LJljCqrMT3lQY7+6rns6wAOKLsQEtKWJbgCdBrwnWqIy1S2NSpYra4GTfW6VVMxllwtwk8Ncokx5UuojfaMG7Zkyrc6S0SCq3LVhVzKR+UqOPZwM0Z9o2JBF0gyBhW+Oasjvb04m46s15iVQoCIHUb3hoBxgSeJirIL9yfu9fMz3cUaPY2fGDw9uQYOEzLzBN3OxPjm/0moMJ0pbaNywVF04gKpb3R0YUEnQ8ATSdsjDYnGXGC32UKAzu9xgoA0WYOp5Ds7qlw/s/v3Ll1XuqmS5klizdJcyhtBx90gyde7Q1fYpf9nuHBtteW7luC6odS4Cmz1SxZSNTBeDyPnUWB2lZfbNy90iLbUNDlgqsRbCSCdDJJPfxpf2Pum2Iu37bOtvoAxckZhKkggajsJnuovY9m5a5btm+AXsm6epOXW2Avv6yXOunu0NyF/drea0NoYp7t0BXJFpmbqZQ/AHgoICnsMVDvXtuz9mtYWzcF0qQXdfd0B58CSzTpMRQHebdb7Itq4t4XUuzBAy8ADPEyCDxouNwgv2WbzZsQQCMo6g6MuxBzaxEcuNHchf3v23Zu2LVqy+cKdYDAAKuVeIHafSiq734R1tM7sjWyGyZWPWCMvEAgjrGNRyoXY3FXp7ttrrBLaIwbKJObNOk8sppIuXKVtoYesHvxZ+1veuBwgti3bAGYxmzEtrAJ/SpMJ7QMOl6/cZbp6RkywqzkRABMtoZzGs6a7UbXKlsg97B9oFmxbcPbuM9y89wlcsdY6DVuwUO3p3ts4q2LdmwbbG4GZiEBOh0lddSZ17KUWarmwLPSYqyvbcX0Bk/AUs56YtsC3dGv2UCIByVQPICPpS3sQTbLfjdm9TRza9/LYut2IfUiPrQS2eiws/htk/AmuN+jxvXN+Rrz9yM5xt/pMRcf8xj1NQYppiubIPBQWP5RJJ8BVvFbHxCKGuYe8ingzWnUHwJWK7piB8V9Uv2N/wAJ+H619UpgP1Nh9u4a0osh9bYA1RlBMA8YgHXn21le+W1Xe8q3CSYkESydZicoYEqCIGmlWdqI9zFC/C3lUOIuHKSzyQx6jLpbQdnHwr29eK5QMPdWHAbLcDDJGoCpcnMTlA05ms7xyyw9ePvNGHM8ORTQkYvaFtWktMchrHf9Kt7E22LylSQCvurzy9/aZ599GcTibYslrwDXApzI9sCLgUEpJQH3mjidFmdakbdbCsCyCw0AybbskwASIDOI7u8TSLC0qq/h+DVPrdb4o82TiG6O7kIbKGyqplukykLoDHFgBzmreAvKlm2t44pbioA7FbrAvoGMw6mDz4QaX7+PGGsv0NtEzFfuKI6wIDQIbhGvfU+6u82Jv3+jAsy0uWKNybPwVhMtA9KfDCDbclfC3V+uTLnb1F65ta01wojI3XdQXCAsq2s+aAEIzPCCTxBq8uGVrotqqMctxiQWQQhVZGrzLNp3Anxhu4bEPmtOiXJtYeR0pgBWYNGa3qz9GZ1jhx0ji8bYBe7ggqoSt10W0QDnhoKsGjSP8RHIVo9jD02ii2d4/YqW3XN0iG7cFsFHDDMRMkEKQIHECrmx72ItpdZChsjKrIUHXLBoctxzjKYM8Twobh9o4S9cToTczqS+VmukCEuSwDErMlRNNtnbIXBXbeVAOjJkCDmBAUntPCqJt6nG7W1fP8Dx4Le5u9puOuHuS5ZNG7wGLBu0ER5iu7u8YtuLduwGtWHIVpDwRIJHZExJ5HvrOtg4pgxZXyOUuBWB1UlHgjzNe4fb7WQwBIzASwOpcHqEdknjx4mkl2uzdF0I12qsrbd2wV2pfuQCCxAzAMAMo5GvMXtxHKnolJUSNITPybo/dJ725ACOdMm0N0bdy+rvK9OCbjkrkR8s6grpJ0BB4/HPsfiFV2VJIBIBPEjkYrf0kKlU1wjLmknDs8hrB3cRiLoUPJaSWgEqJMzpp3Dwpgu2lsKCWdtdJkKD2wkAHv499IuB2rctNmRip+dGLG8Vy9cUFQeZA8NWBJ07a6MoxhGUopXvvw/iZlqlKMW9ttufkF9v7whrF3qooe2QAnCAwE6kzxpBbQ0c3juKLRKrlc8ZEGMy+R1igBYkAnjXBx3bbe7/AMOnnSi0oof/AGd2c1nETmGZ7CSsZhLnUSCNJnhyprwdqGtgsz/8TfYs0FjkW5bkkADs5VmW6OJxedreELBnEsBl4LzJbQRMT+aOdEbuN2nbt30i4EDMbpyqcjN1m6wHVBDZtNOtI41emZy9uiC1naN3ncOUeL9J9bgpse8ExWIc+7Zw6DTkM15zHkq/CkPYuMxWDlVtlek+5cttqRzA0MieXdVbF70YlBiEcLN/S4WUhgMuUBRICgLwBFRMhFvNt1MWcPZsIyW7YCKGjMS2VRwJ4BQOMmTWj4pJx+HQcLdq6/qbdtfm1Y5gcX0V1LkBsjq2U8DlIMH0pss+0ZvtDXjYEm0tsAOQAAzMTJUzJI0/LRTIPe18Uowt68vOyYPbo2X4ufWsZvGKaG3vzYAYXIc2VVL5tCAwPuxPARxpXv0rdjUV5rwmva5JoCnjGj+4VjNjFP4FZvhA/mpdZqb/AGdIA164dIVV9SSf5RWXrJVgl/VfHYsxK5obt4GzWjbBgsR6Agn5UJ/7XKEAqrAfdYBlMcmB0I7q425iWZl6Ig8ZJMQOUUIbCXSeswHhrWboscseGuLOjUbtobv/AIiYkDLbKWx2Iir8AKq3N98Wf/qH/wA1Ld3At+OPP+lRYbZpLjNd08K3KxJaVwH/APvbe7bf/wCNP+mvqXvsF7s+X619T6H4lXtl4fQobY21cbEMwd0IgaMV1UZeR15695pxS8hs2mbEX8zdASbikqTnlnl7cZR1jIaNBxrPdWck8SST4kzTvgd67qWUCdGcoVGUqQSo90gqR3g+PfRhJRVMy6XJakFsLjD0ptWMTauZgXbMsQTdmMyOBLS0wNAo0oHiN87WY2ruGS6ynJnGVszAkZoZZgnWJqXb+2hew7h1thj95DOubNzWZJgHXhShsixmxKAa6kjxUE/SfKnnkpbCxjbG/fO2tvD20Gma4Z7wix9aB7rrbGIQ3RKaz4kECdRpNEfaFeOexbJkrbkz2sYk/wCWl3DXIPPyrJiTjHzv6bfYvilKW5oNrF4INlW5ftXAFVoa8plcsaSRA1IHABj3UJ3iPQ2ls4e6xsMGzKSrf8wso90MOTGebEUKG14IYscwGUHjIHCRxnlPdUW0MazgMeA/uSK0vJaA8el+IR3Bwk33gScgAA4ks66DyBpxx26eNewVS2EzHUuwE6iFUTqZA+FI+6l27bF29bYrlZdRxkTA/wBVF8Ft7FPctWkJKLeF3JMB20kH8ukx21n31P13IlLSdbO3SuqGZVHUbo3De+lyDHeVJHZOh411a2DiLEYi/aXolYAN0i6ty6sTPPhpE8qb9nbO6XLca8L97o0Ko15M4YgMue1cQwAMugmeZodjdt28XeOE6OLEm4boHROgRWZz0YlDrmEEa5qscaWoEcjTruIdpbyZ8ITbJDgxJHusdAx46LLOezo6jxeAsXELlrV9BAkgZjLBBD2hqS0/c7PGl/G7f+yC0ipOa3mcZipGYiACOeVWH+Kav4nH2bgt3LllrLObRF1h0Z6zA9J06aSArMA5GrLpC00f3G5y548OPNedlcqWy4K93dSw8m2XtwTrHSIYLqSGXrRNt9SB7pPCqdndi8jC5aZbifitlXGU9o8KM4bZr3MORbvJ0eqqGHC2SQP2qRJNoTLISFut30W2jjwiO93DujhWysozDMFOQC6kMNBwIWI7q0LLliq1WvBr7r72Jpjd/QT94ME5sXWfgpRUPDi0mfT40sBZFP8AvPaf7CguMWcsmYniTlJPpw8qRXt9lYMDtN+f2Royy1S3G32b2f2l2VYo9vo3cEDJmIg+ZEc+VO+z8OzW76X2DM95wzABQVRbag5RoOqB6ms53T2vcwzmMhV4DB5jQyDI1BB1ortPf02ne01skgXhnVvea7lIYLGijWOsZEVfCaugZIOKTqhvxWKi7du87WFzA9hc3G//AFiuxYBxisQCy4aGPbNwRP8Akb1pUwu/GFvXcQrs1lLq2wjOvJQcynKTHEweGpolht7rLvjLy3F6qKtsEhWfItxiVUwSMzxw5VbZSeX8JaGIwuEyW2PXvXiVUzo5AMjgXJMdirSzv3fsK/Q2sMLTo+twKFDrl4LAHNh/lp5bAztLpeX2aJ7+l/SkffHD429cY3bXUs5ipWDFpmMM0MeScdOBoPgKQtWhpUd5altVzeFUJ7lrjsUzXBrsio2qwqI2py3VwzDC5wJzXGJHcAoB/m9aTDWm7DwxTBWgOOTN5tLfWsXW5XjjGvE0dOu3YHx+0RmiYI4jnHhUSuWEgMR2gGrl0KQSw63xPjVfOANAR5kVcuNza7WxxdfKMzSB2kEVBh8arN1WDeFTXAp4ifHWpcBjhaYwikEQQQCCPp2yKdFUn4Hf2tuyvKn/AO3cP+M/5R+tfVYZ9SFexgyeAk93H0qVr7DQSCO2dK07bnsus4e30puMACBoSDJ7Jn50s4/A2HgNecECJKT8gKqeq94v1/VlWPJFrZiab06Nz58I74o3uJswtiixGiqRPeWC/LNUeI3ZRz+zxVo9zSv60e3a2S+HS6bl0SYyvaIYgdokDXrfCg+1Sp7tdz9/yDJxBHtAsM2LzKHYBAD1GgEToGiDxnSg+BwyOcrMbb8ifdJ7+ytt2PhbZXNlN45QcrFLczzLSNR41bxexQyMwt2LYCk633uEQD90aHwmo4zglHn17xITT3MIu4UqSpIOsSJ1jx1FQ27+XQ6Agg+HhTVtHfBEushtW7qA6OB7w7QGHzoLiN7cOWg4G2RyOYKfOE+tMo5O9L4/gseWPcHdkov2ElAIa76xl/6DTBufs0nprhAGS2QrHQByYGvgTUOyLdt0S2tpktK0nLLAEhjE8tWJkmnW3hra4O4Fi0mSc0iCVDST5KNZ15VWto137/UHLszrae8r28RcWYAZkkGTCkgDXSBGn9xY3ew3Vvsxk3cthD2hjmuHu6ifGlTC74JfYm/h7AkmWRnttPbEkc6bbOKs28Fce0WOSSpJmGuDL2CTwjsE9tGWpR49d3zoLlF8CRt6/wBPibjDgWhf4R1V8NAPWtAfCYm2Lci3fS205dLVxitoqvMoVB15GQtZ7ZswaN4bHutwMl1rSlRmUwyZhAIymRrlB0g6mrYSUeyBwuOoKviLI+0PcR8JcAbo7Ym2XyrAYgDIzPnIaJgRrrJ52LvfexFwWbgDBpLOOqwUQzaDqmVUroB73Gge9m0uldc0ZlDTB0JZixaI0JJM6nlwivd1D0VjE4g8VXIn8Rgn49GP8RoZZPS0u/b4/wCCxQ074Xf+FtH8b5v9JP8AupAa5rTlvo+SxhU7E+SoKSCdaTElpdeL+tEb3LljE660X23gVu4S3dUddOq/8P8ASQfAml+CNRRfYmPZcyHrqw1B0kQQR6E60F2XZslL2kdD5AtnZeai2E3d0JOsVSs5phTzie7lNMD7QCjLPie+nTbM7ikQWQLUZGZDzKsUIHLgda9xW08QVdRed0uLlbNDHKJ0kiR7zc+dWRfUhmjQDnz/AK86FbQxeVG5ZoOnZTU0uRbt8A1kK8a5Y6VCbkmvS1JQ7ZE1QtVhhVdhViKWcLbkgDiTA8TWymwEQDkix5KP6Vl27eF6TF2V5ZwT4L1vpWmbw38mGuHmVI8zp9a4v6m3LJDGvV7Gnp9k5C7sjCZrOYzLEt6mq2Pw+vVdvKKK4j9lgyeBW18SP1NJP/aN0FVDngOMH512pY7qhMebRyF3w/a7/D9K+thEmZbQ6k8O8cqXb28N4O0FSAxiVHCT2V3tDaBOGVmILuSMqwAqjtAM5joROkTpSqLQ8s0WCvtI7Pia8qrrXtWGSz9V7+YbNhhB/wCYD8Gn+/GsV3hxMMQOVP3tI3wOc4dAR0fvE82I+75c+81km0MWzEyZqzvM2FdkJbIwl50uXgs2kdUZuxmBIEceXHvHbRnA3cp92ZECe0xTva3YGG3fgiLj5L1yT95mXSOULlHkaQmGlKnZc0afuxhVxGdTbLpkHUYm2VaeB58uI7qUduez3aOsW1I/8shz8Yb4UR3G2++E6RWR8QIBBTrACWA64nQheEaRR+97TG4LhWnvY/IJQm3ewYpUYVtfBvZuZLohwNRBHHXge6hSrL03e0naD4jFm+yZCyKMuv3dJ115Up4cS1XLdIQZMJvZiFIVDbWY1yCfPtiot6N7MRdui010sqZYXRVLQCTCxBmOc99Q7KshrgHMajyoJj7huYhzI0LcwNBMUJwjGNpEjJt0VCxzGeMyafsNZKbLtSTmvXTc4GMolVE8BwBjvpCs2yzQNSxgeJrRcDiruHtWFDC9buIYtlSQoD5QCSZzMc54ZYA0PGs04uSpFyaXIIbDnLnGoGh7vGqd3EsOcD+9ePGn7aeyLNgWmZ1wz4m2xVZzLAMa/dB1Bie0RNKm29gXLInLKyOsuojvPLziqVOnUti9bxAuL45pkEcfDiP77aY8fa6LB4bD8Guddxzltf8AcB/7dDNhWlu3UttrJ4fl0LEeABoltLEdNtJByF1EHZowzf6i1HeU0vDf47L5WB1yi57Rrn7a0o5IfixH+2l61h5o5vyc2L8EX4lj9aFW9BFTE+wn42/i7E7zqygFSXOrDLoQQQewjhXCGvWPEHhQktzXiyOqZ01sZDrIaWXtVhEqe76Gh7hyx1iD6ivsWyrBRtI1EwQefjOhqC7iFYAhsp+8pzce7Q6H9asRnl30X7uIK28szP8AZoftG6TA5CvrmIDLAMxrz+oqDEvMU5UuThTUhNQqanUUBmz4VwwqbJXDJUFYf9n+GnF5vwIx8zC/U0170NKIn47ijyGp+lB/Z5h4W6/aVUeQJPzFFtpdbFWV/CGc/IfKuNL9zrkvD7K/qaFtiKm9l4JhjPMgemv0pJRZuKeyCfIf0po32uT0adzMfSB9aVLzZVY9gPqVIHzr0JjfICZyfOuTwr2vDVQxxNfV7FfVCG1+07EImNuKbY6yIwbvKxx8qQNh4db2LtJdDMmcF1RSxKjUgAa68J5TXe0tv3cS5a4BmfUk6Se7sA4c+FOvs53OvrfS64dbcgxkYBgNRq0CJE86ZziiuEJJUO3tavFcDbyjKpvLn04LlaAY4CY84rMrFvpNEZT3lgAPEmte3w2snRHDB4uXwUEKXCA8WfL7oIkCeZ7jWZXdzmuYoYeyQe29wTQSTpJjkNNTSQlFcsdxb4RoHs32eMNhnZzlLNBY9Wco740zM0HnTJitsWijDpV1EdW6qN5HMIPfSqfZ2pWXutdcTAJyJPGB7zKJPbWf7a2Y+HuFXtlOYBOaR2hoAYd9B1J2FbIE+04KuKAQuRkEl7i3TMtPWQkRw0maWMNHRMYMlhB+7ABkeOoohvJ90+NVrloraSRGaT/flHrWqHBTIv7EsK03M+VrYz5SNGUAzrPIxp30qC0OiLGJLgAzqBBLdWeHDWKPYdD0N5gdcpUD+KAfnQtLK9QPOUE5iNOPIEiJ/SlyvhBguSXYWAW4/WnKsHT9aeLWGQ3MOLSOwgIM2YSEnTQgNBc6iCBVv2dbpWrxZrdsXFVbpYXXIgNkFoHKhEx0hkA6rMDQFo3d2En2jCCCyq1xS1xg2Y5S4CqAMpAEgHtMmRFUXRbQg+0PbrYroGKIq20ZAEDADUHWdJPHSgew95b1hgqOSv4G1XyHFfIitF9upYXsOnu2ujLBV6oD5iGaBxkZR5Uhbs4e3mutcBYLZuFREjpChVCZ0EFg3+GldMdB7Zu38JmN42uhvKrRHuMY4AAQCYjUDidTQrdRM+OsTr+0zE94BafhQrNTJuFaX7QLjsBlOUT+JlaNZEdnmPJYRUeBnwXd9rAF9W/EgnxUx8ooLYt5tBx+dGt5d3nNx76EupPWWOshAEgjjA+HxoFZlSCKowNPEkuUq95HtLc8IIMGvHPpRm/gxeth194D17qD5KtT1D04ugbibU8ZFVDYE84+tGMQkgeJ+n6VQu2adMVpEuCVQJH3gQQdQeY0qc4RbqTor8jwBOvVI4axofXuo2bsCI510TEjvBHdx/Wq2ndl6nFxqioVIMHQjQ9xqe0atbRw0otwcoVv9p+Y8h21StGrE7VmecdMqLi1y4r5Gr1qIjH7c3DZcKp/EzN8YH8td2Oti7rfgVV+pohsqxksW17EX1jX40P2EMwuXPx3CfKdK5HQdvqZ5P7+bL8m0EhX3vvzfIH3VA+GY/Ol3aGlsjtK/wC40U2jdz4i43IuSPCY+QoZtQyVHICfM/8A8rvS2Rk7wMQa5Iq21muClVjFeK+qbJX1QhpmE9nOKJ6tlh3sVX1JM0es+zDElCWvKIBIRCzEmOEnKonhM1qeQnlUVzaNpPfuW1P5mUfAmk1MlGQ7E3V2tbuDLZQW5krcuhVPmhLd/CtN2HsYWRmdEFz/AMsuVGkHVjJ9B4VZfejCjjftDwcH5VTxG/ODUfvC/cqsfiQB8aXSm7ofU6qw30opU3h3D+1XjdF/LmiQVzAQANCGGnd3mqGL9qCqf2dkAfnbU/4VGnqaq4f2iXbp91bYGvVTMY/id4k+HrwpqaFqyntj2VCbam9nLNrCZcqDix6xnkAOZNAt+dwbljo4M2woCtCgFjMgAHNMAST+lN+B9oZdCmRRczkF3uKlpU0jPcJ6xGvVRSe4UH3u3nTEXEti+LpReIBCljOYJKiQABqBwmlU5p2WaI7IXMH7OMW+GJW0zC5lZSMvuiTIlp1gaRJqnsX2bYu5eVRZYDiTcDW0gRMsR5aa61+g9lYUJhrQSXC21A5FtBr3VYRI8TxI+XhT+0ctypx0uhD2d7JTbIcXVDFYKEO6nxPSLmHKCI7uwpsrc/E2WzNetXChLWRkKqrFSpLAdZiFOUSxiTx4029J4+hr5b/fQshhftdwGJR7b4llYvmy5SSoACyAp1Uail3Y2HIwd1tetPPTQHlTf7esSDfw6TqLTEjsBaB/KaObi7MA2DiZ4vauz3RbaB5TUsdcGNA067k7sPicNdy2yzZ5V8wVEgdbPIJaRwUdhNJCVtnsw2K9zZZCXnsF7jdZQpkQo1kTxngRUDLgDtiRYuC21+3eEdW6ktlHJXEdYdkEkcjyqltfdtbstahLhE5Qeo4/Eh4efDtijN72Z4nir27k95U/EfWp9mbk4xBDKhtzP7wSp/EhAMH4HnVeTEpduLqXj4/2LGVbPgRdlXDbu9G4KyYg6Q3Z5/pX23LSs5KiGUAMO0cQ3lMHy76b9v7Ak9HfGVxol0CJ7J/TgeRB0CztnZz22DtrIhiOBgRPmOVZo5O3UtpfXzRpgtSoXylQ3LWlXbyQSKgu8DWhMjVFL7OCO+vjhta7Ar4mmaYsZR8C1hklXQ8GUjz4g+RAoRasSKLYG6MwnhVbCWoYqeIMelCNpMOVqTTK4tkVPg8PnuIn4mA9SKuth6u7u4KcUh/DLegMfEilyZNMHLyK9G457QvZLTt2KflpVDADosKD2IW84JqTeF/2JX8bKvqf6VX3lfJhGA5gKPh9AayfpUKhKXixs73M+uXTxFWd4cGtu+UUyAEEzzNtCde8kkVU6InQcyKhx9z9oxOqsY9NB8AK60+DKjw2ZHeND+tV2s17bJzwSRoYI51Lm15+NVjFXIO2vqsZq+qENKxO1L1z37txh3uSPSapMoHE1y10muclWUKenEAcBNQ3LrHu8KYt3t0mxYJDhOyVdp79FgDzpxwXsuw6gG69y4ecQi/AE/Gg2kQyRhUuF2FcvGLdt7n8IZh8NK3XA7r4az+6sIveRmb/ADNJolAUawAPIClcw0ZBsf2Y4i5HSAWE7TBbwCA/MimS57JcKLfv3RcEFbsiVYcIQCDry499GNsb94WwSAxukcckEDxcmPSaHYT2kWXJLIyALKhtZPlz7POhuwhXY+BxVro1drLooiZdWy6wCsFSefHjpMUfBpGue1FBwssezrD9KH4n2o3SDksop7SS3w0FDQyOVmmrNDdt7z4fCWzcxF1EVeRMsT2Kg6xPcBWR7R3rxV/37rR+FTkX0WAfOl3GbmY3E3UdMNduWyOqQCFPaS3AeJ00o6aBZHv1vom08R0gstatW1yIVgu0mR0nISeQJiTxrZ9z8Kbmx0kENdsPm7ywZQTPaIoDuJ7HbdkC7jQLl2ZFqZtr2ZgPfPHSSvjyse0P2t2cCjWMMUu4mMvVg27PLrEaFh+AeccDOQ2YZbav0vuBgTY2fh0IE5Mx8XJbs76/MVi+pTWTcJgCNCO3NM+UV+tNlrOHsmMs206v4eqNPKg0M2e2WjkdCew8zVfH7XNrU2bzr221D+qgz8KsIsFvGfUD6zU6GgKZpv5v7aeygsgswuddbiQMmVgVM66kj0oJgdr276EKC6/ftt1nt/8AWnYeI+FXPbXeHTWFAE9GzE6SZYASefumsyw2Ka3cDoxVhwI4j++yjPDDLCpL8EjNxdoc9sbugoLlk5u0cZHIr2xwju7aW7i6GmXYu8q3iAStq8eR0t3T/sf59/AW9o7HS/mgdHdHEH/cOY/MPjWCTngdZN4+P+muGRTQhRX1xINW8ds97LZXWDy7CO0HnVMnXXh9K2pqStFHGx7aGtWsQv7aR94A+ca1T6SDpUoxmqk8tPLl9ajQVJbF/NRrda2C7t2KB6n+lBGYRIpg3Ot/sWY/ec+gAHzmuf1brC/gXr+Rc2r1r1hPzFj5Ch2+13qW0HNifQR9aIp1sYfyWwPM6/Wl/fLETfC/hQD1kn4RW3oI6cETPldtipjG61tQYBcEnuXU+VRX7iuWHAEkjuNNW6O5/wBsxSdKjHDN0lnOpgrdFouD5acRE6HspL2ngjauMFOdAxCtESAdCRJg91aJO3RUlsd2H6wDeFeXXMkVDhr0sJ5a+lTumZqUJHNeVayL219UIfoJfZth8sZ7syOtI9AIj50VwW6GEtQRaDHtc5/gdPhRYV4eNLbJRPagAAQAOAGgHgKsg1RWreGoBAW9m9i4MBVGe6wkA8FH4m/Ssy2rt+/iD+1uMw/DwUeCjSmT2o/+It/+n9aRcV7p8D8quilViXucTnP5R8T+nz+c0xUdjgPAfIV1dpxT7jXBeurdc3KhC7srGrauLca0t0D7jzB/vvkd1OOM9qjxFqwq97sWjyAX51n6VIvClaTDdF3ePeTGYq2ym8wkRlU5F9F+s0k7H3AxeKudHatEnmZAVR2s0wKarda/7P8A/wACn8TfMUstkFOxb3H9jtjCRcxEX7w5f8tD3A+8e86d3OtHD8q+Tia+bjVVjEbKC51+6PgT+ory8wRSxICqCSe4ak11c/eL/Cf5lobvd/4K/wD+mflRIYlv1t5sXiRcYBQFyqByWWIk8zqfWlK7o1Ftse+PChON41oKzm8JEUc2DvtGW3iizKNEuj95b8ebL8fHhQMcqFYj3zQaTVMKdGx3ily2Bdy3Lb+5dHuN2GR7jfD5Ur7a3Ue3LW5dOz7y+I5jvHpV7cb/AOXXfFv5Vpg2b+6t/wAIrj9Sv/kalj4fd3GqD9otzMCK+ZdKt7Z/f3P42+dUjXRi9STKTu3iCARyNaHu/Zy4a0O1Z/za/Ws3Nahs/wDdW/4F/lFcz9SdQS8y7DyVtijM95+14HgNKRN5sWXxNyCYzR6afSnzdr90f42+dZxtX98/8R+ZrsYopQSM83ubtuFszoMBYQ6Fl6Ru2XObXwBUeVYJtq3DOPzH5mv0zh/ct/wr8hX5p2/+8f8AiPzNVJ7j9wJwq6nwq0eqIHHn+lQYPifCpDzphTyK+r6vqJD/2Q=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4" name="Picture 6" descr="http://t3.gstatic.com/images?q=tbn:ANd9GcRCgfz0PCTWIzPcbKvd95VDUFDrns1ucH_IA4PDlNKdT1tZ3Od3nNzuy0Nc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095874"/>
            <a:ext cx="2600325" cy="1762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332037"/>
            <a:ext cx="8229600" cy="4525963"/>
          </a:xfrm>
        </p:spPr>
        <p:txBody>
          <a:bodyPr/>
          <a:lstStyle/>
          <a:p>
            <a:pPr algn="ctr"/>
            <a:r>
              <a:rPr lang="en-US" dirty="0" smtClean="0"/>
              <a:t>1. Limited size</a:t>
            </a:r>
          </a:p>
          <a:p>
            <a:r>
              <a:rPr lang="en-US" dirty="0" smtClean="0"/>
              <a:t>Best size is 4-6 people</a:t>
            </a:r>
          </a:p>
          <a:p>
            <a:r>
              <a:rPr lang="en-US" dirty="0" smtClean="0"/>
              <a:t>Most productive work is done with a limited number of people.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Characteristics</a:t>
            </a:r>
            <a:br>
              <a:rPr lang="en-US" sz="8000" dirty="0" smtClean="0"/>
            </a:br>
            <a:r>
              <a:rPr lang="en-US" sz="8000" dirty="0" smtClean="0"/>
              <a:t>of a group</a:t>
            </a:r>
            <a:endParaRPr lang="en-US" sz="8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4525963"/>
          </a:xfrm>
        </p:spPr>
        <p:txBody>
          <a:bodyPr/>
          <a:lstStyle/>
          <a:p>
            <a:pPr algn="ctr"/>
            <a:r>
              <a:rPr lang="en-US" dirty="0" smtClean="0"/>
              <a:t>2. Shared Goal</a:t>
            </a:r>
          </a:p>
          <a:p>
            <a:r>
              <a:rPr lang="en-US" dirty="0" smtClean="0"/>
              <a:t>Shared goals help the group to work effectively</a:t>
            </a:r>
          </a:p>
          <a:p>
            <a:r>
              <a:rPr lang="en-US" dirty="0" smtClean="0"/>
              <a:t>Group goal identifies what specific tasks are to be accomplished and what the expected group outcome is. </a:t>
            </a:r>
          </a:p>
          <a:p>
            <a:r>
              <a:rPr lang="en-US" dirty="0" smtClean="0"/>
              <a:t>Helps outline if the group will make recommendations or implement actions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Characteristics</a:t>
            </a:r>
            <a:br>
              <a:rPr lang="en-US" sz="8000" dirty="0" smtClean="0"/>
            </a:br>
            <a:r>
              <a:rPr lang="en-US" sz="8000" dirty="0" smtClean="0"/>
              <a:t>of a group</a:t>
            </a:r>
            <a:endParaRPr lang="en-US" sz="8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525963"/>
          </a:xfrm>
        </p:spPr>
        <p:txBody>
          <a:bodyPr/>
          <a:lstStyle/>
          <a:p>
            <a:pPr algn="ctr"/>
            <a:r>
              <a:rPr lang="en-US" dirty="0" smtClean="0"/>
              <a:t>Types of group goals:</a:t>
            </a:r>
          </a:p>
          <a:p>
            <a:r>
              <a:rPr lang="en-US" dirty="0" smtClean="0"/>
              <a:t>1. Prescribed goal - assigned by a person in authority.</a:t>
            </a:r>
          </a:p>
          <a:p>
            <a:r>
              <a:rPr lang="en-US" dirty="0" smtClean="0"/>
              <a:t>2. Emergent goal – A goal set by the group itself.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Characteristics</a:t>
            </a:r>
            <a:br>
              <a:rPr lang="en-US" sz="8000" dirty="0" smtClean="0"/>
            </a:br>
            <a:r>
              <a:rPr lang="en-US" sz="8000" dirty="0" smtClean="0"/>
              <a:t>of a group</a:t>
            </a:r>
            <a:endParaRPr lang="en-US" sz="8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525963"/>
          </a:xfrm>
        </p:spPr>
        <p:txBody>
          <a:bodyPr/>
          <a:lstStyle/>
          <a:p>
            <a:pPr algn="ctr"/>
            <a:r>
              <a:rPr lang="en-US" dirty="0" smtClean="0"/>
              <a:t>Importance of group goals</a:t>
            </a:r>
          </a:p>
          <a:p>
            <a:r>
              <a:rPr lang="en-US" dirty="0" smtClean="0"/>
              <a:t>Helps groups members think of themselves as a group</a:t>
            </a:r>
          </a:p>
          <a:p>
            <a:r>
              <a:rPr lang="en-US" dirty="0" smtClean="0"/>
              <a:t>Recognize they are a unit working for a common goal.</a:t>
            </a:r>
          </a:p>
          <a:p>
            <a:r>
              <a:rPr lang="en-US" dirty="0" smtClean="0"/>
              <a:t>Helps group members feel a sense of commitment and loyalty to the group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Characteristics</a:t>
            </a:r>
            <a:br>
              <a:rPr lang="en-US" sz="8000" dirty="0" smtClean="0"/>
            </a:br>
            <a:r>
              <a:rPr lang="en-US" sz="8000" dirty="0" smtClean="0"/>
              <a:t>of a group</a:t>
            </a:r>
            <a:endParaRPr lang="en-US" sz="8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265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GROUPS</vt:lpstr>
      <vt:lpstr>Group Participation</vt:lpstr>
      <vt:lpstr>Committee</vt:lpstr>
      <vt:lpstr>Team</vt:lpstr>
      <vt:lpstr>Advocacy  Groups</vt:lpstr>
      <vt:lpstr>Characteristics of a group</vt:lpstr>
      <vt:lpstr>Characteristics of a group</vt:lpstr>
      <vt:lpstr>Characteristics of a group</vt:lpstr>
      <vt:lpstr>Characteristics of a group</vt:lpstr>
      <vt:lpstr>Characteristics of a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GROUPS</dc:title>
  <dc:creator>ryan14983</dc:creator>
  <cp:lastModifiedBy>Lovell, Ryan D.</cp:lastModifiedBy>
  <cp:revision>9</cp:revision>
  <dcterms:created xsi:type="dcterms:W3CDTF">2013-10-28T13:38:21Z</dcterms:created>
  <dcterms:modified xsi:type="dcterms:W3CDTF">2017-05-30T16:45:17Z</dcterms:modified>
</cp:coreProperties>
</file>